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5" r:id="rId2"/>
    <p:sldId id="256" r:id="rId3"/>
    <p:sldId id="257" r:id="rId4"/>
    <p:sldId id="258" r:id="rId5"/>
    <p:sldId id="280" r:id="rId6"/>
    <p:sldId id="259" r:id="rId7"/>
    <p:sldId id="266" r:id="rId8"/>
    <p:sldId id="267" r:id="rId9"/>
    <p:sldId id="260" r:id="rId10"/>
    <p:sldId id="261" r:id="rId11"/>
    <p:sldId id="282" r:id="rId12"/>
    <p:sldId id="270" r:id="rId13"/>
    <p:sldId id="271" r:id="rId14"/>
    <p:sldId id="272" r:id="rId15"/>
    <p:sldId id="274" r:id="rId16"/>
    <p:sldId id="275" r:id="rId17"/>
    <p:sldId id="283" r:id="rId18"/>
    <p:sldId id="276" r:id="rId19"/>
    <p:sldId id="262" r:id="rId20"/>
    <p:sldId id="263" r:id="rId21"/>
    <p:sldId id="273" r:id="rId22"/>
    <p:sldId id="281" r:id="rId23"/>
    <p:sldId id="277" r:id="rId24"/>
    <p:sldId id="279" r:id="rId25"/>
    <p:sldId id="269" r:id="rId26"/>
    <p:sldId id="264" r:id="rId27"/>
    <p:sldId id="278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3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F9BC-E245-4773-B669-B2CFBB2061C8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52F57-06A7-4A29-964D-AE066EED40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2DC0-1A86-486F-91FA-5B323F5FB59B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A5E23-2940-43D5-A763-15B8C67C16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01510-92A4-472A-9729-BDB0EDB3D441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65879-A462-4EED-AF24-446C381BC6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06CC9-8187-4345-8BE1-9B6733D627D1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46477-0CDD-49F2-AA84-5AEF7544E0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7086D-12F2-4EE4-9DBF-32B56730AD80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C6F1-92E9-43B7-B956-15EE539384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E4124-7019-4FC4-A85D-2606E8CF2EEB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EC4B4-7018-4C67-921C-1D349673CD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7987C-1FC2-49F8-86FD-7E7F81CD61A8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FDDF5-E1C5-4B75-B0DC-87C8243634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34CF2-85DC-4C48-A333-B472DF7555A7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44E6-00B5-4053-9C2B-AA29D3528C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3B1B6-DC56-4A4A-BB0C-63366BBBB080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33323-8029-453E-BE3D-11DB4AE700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9B5FB-9124-4E81-B3E1-3AABBB4B71C6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64C32-50B0-4330-BC31-35A591AC88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7BC0E-0213-40C8-BCA8-D196E0211162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97CB5-6B27-4594-ADFF-5DD812EA8B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12759E-17FC-4B1B-A3AD-986C88BD28F8}" type="datetimeFigureOut">
              <a:rPr lang="ru-RU"/>
              <a:pPr>
                <a:defRPr/>
              </a:pPr>
              <a:t>23.08.2016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40C1DC-796C-4197-9EE8-F72337B3B6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84" r:id="rId9"/>
    <p:sldLayoutId id="2147483675" r:id="rId10"/>
    <p:sldLayoutId id="214748367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1285875" y="571500"/>
            <a:ext cx="67151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Самопрезентация воспитателя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МБДОУ №65 «Дельфин»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Верстаковой Ольги Александровны</a:t>
            </a:r>
          </a:p>
        </p:txBody>
      </p:sp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000250" y="5429250"/>
            <a:ext cx="5572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Настоящий воспитатель навсегда остаётся в памяти детей!</a:t>
            </a:r>
          </a:p>
        </p:txBody>
      </p:sp>
      <p:pic>
        <p:nvPicPr>
          <p:cNvPr id="7" name="Рисунок 6" descr="P1170062.JPG"/>
          <p:cNvPicPr>
            <a:picLocks noChangeAspect="1"/>
          </p:cNvPicPr>
          <p:nvPr/>
        </p:nvPicPr>
        <p:blipFill>
          <a:blip r:embed="rId2" cstate="print"/>
          <a:srcRect t="32039" b="3125"/>
          <a:stretch>
            <a:fillRect/>
          </a:stretch>
        </p:blipFill>
        <p:spPr>
          <a:xfrm>
            <a:off x="1571604" y="2071678"/>
            <a:ext cx="6215074" cy="3022220"/>
          </a:xfrm>
          <a:prstGeom prst="roundRect">
            <a:avLst/>
          </a:prstGeom>
          <a:scene3d>
            <a:camera prst="perspectiveRigh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0" y="765175"/>
            <a:ext cx="8972550" cy="56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педагогического опыта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●Мероприятие ДОУ – открытый показ для коллег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рамках творческой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недели совместной образовательной деятельности с детьми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подготовительной группы с учётом интеграции «Такие разные часы» . 2011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●Представление на педагогическом совете ДОУ стендового доклада по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теме «Изучение национальностей через непосредственное взаимодействие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детей, родителей, воспитателей». 2011 г.</a:t>
            </a: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●Открытый показ </a:t>
            </a:r>
            <a:r>
              <a:rPr lang="ru-RU" sz="1600">
                <a:solidFill>
                  <a:schemeClr val="bg1"/>
                </a:solidFill>
                <a:latin typeface="Times New Roman" pitchFamily="18" charset="0"/>
              </a:rPr>
              <a:t>для родителей</a:t>
            </a:r>
            <a:r>
              <a:rPr lang="ru-RU"/>
              <a:t>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совместной с детьми деятельности,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направленной на развитие мелкой моторики и речи «В гости к Маше и Медведю». 2012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●Открытый показ для родителей оздоровительной работы с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детьми: точечный массаж, дыхательная гимнастика. 2012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●Совместное спортивное развлечение с педагогами группы,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физ. инструктором, родителями и детьми «В гости к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снеговику». 2012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●Участие в фестивале ДОУ «Калейдоскоп педагогических идей»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представлением коллегам совместной образовательной деятельности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детьми «Радость для мам». 2013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●Организация выставки в группе «Русский быт» с работами родителей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воспитателей группы. 2013 г.</a:t>
            </a:r>
          </a:p>
          <a:p>
            <a:endParaRPr lang="ru-RU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785813" y="714375"/>
            <a:ext cx="8005762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●Открытый показ для родителей с детьми непосредственно –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образовательной деятельности по речевому развитию «Именины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буквы И». 2014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●Участие в конкурсе проектов ДОУ с представлением  межгруппового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 «Волшебный мир общения». 2014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●Участие в «Здравиаде»: показ детям детского сада совместного спектакля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«Зимовье зверей»  (средняя, старшая группа) по лично разработанному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сценарию. 2014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●Участие в городском поэтическом конкурсе «Город мечты». 2014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●Участие во Всероссийском педагогическом конкурсе «Педагогический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проект» с межгрупповым проектом «Волшебный мир общения». 2014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●Участие в ГМО с показом совместной образовательной деятельности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детьми, направленной на познавательно – речевое развитие «Радость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мам». 2013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●Участие в ГМО с презентацией межгруппового проекта по социально –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коммуникативному развитию детей «Волшебный мир общения». 2014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●Участие в городском образовательном форуме ЗАТО Железногорск с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презентацией межгруппового проекта «Волшебный мир общения»,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направленного на социально-коммуникативное развитие дошкольников. 2014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813" y="642938"/>
            <a:ext cx="5286375" cy="92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000250" y="928688"/>
            <a:ext cx="5075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Педагогические технологии в моей работе</a:t>
            </a:r>
          </a:p>
        </p:txBody>
      </p:sp>
      <p:sp>
        <p:nvSpPr>
          <p:cNvPr id="4" name="Овал 3"/>
          <p:cNvSpPr/>
          <p:nvPr/>
        </p:nvSpPr>
        <p:spPr>
          <a:xfrm>
            <a:off x="571500" y="1928813"/>
            <a:ext cx="3643313" cy="1000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Технология раннего обучения чтению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Н. Зайцева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14750" y="4214813"/>
            <a:ext cx="3643313" cy="1000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Технология проектирования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000625" y="5429250"/>
            <a:ext cx="3643313" cy="1000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Компьютерные технологии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14563" y="3071813"/>
            <a:ext cx="3643312" cy="1000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Здоровьесберегающие технологии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643188" y="500063"/>
            <a:ext cx="3643312" cy="1000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Технология раннего обучения чтению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Н. Зайцева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86188" y="4000500"/>
            <a:ext cx="4214812" cy="25717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Результативность: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Дети научились выкладывать слова из слогов, читать по слогам; развился фонематический слух; научились по звучанию кубика определять мягкость твёрдость согласных звуков; научились по интонации определять знак в конце предложения.</a:t>
            </a:r>
          </a:p>
        </p:txBody>
      </p:sp>
      <p:pic>
        <p:nvPicPr>
          <p:cNvPr id="4" name="Рисунок 3" descr="P1090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1571612"/>
            <a:ext cx="3143272" cy="235745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90208.JPG"/>
          <p:cNvPicPr>
            <a:picLocks noChangeAspect="1"/>
          </p:cNvPicPr>
          <p:nvPr/>
        </p:nvPicPr>
        <p:blipFill>
          <a:blip r:embed="rId3" cstate="print"/>
          <a:srcRect l="21866"/>
          <a:stretch>
            <a:fillRect/>
          </a:stretch>
        </p:blipFill>
        <p:spPr>
          <a:xfrm rot="5400000">
            <a:off x="874929" y="4054236"/>
            <a:ext cx="2679209" cy="257174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90214.JPG"/>
          <p:cNvPicPr>
            <a:picLocks noChangeAspect="1"/>
          </p:cNvPicPr>
          <p:nvPr/>
        </p:nvPicPr>
        <p:blipFill>
          <a:blip r:embed="rId4" cstate="print"/>
          <a:srcRect l="11718" b="8333"/>
          <a:stretch>
            <a:fillRect/>
          </a:stretch>
        </p:blipFill>
        <p:spPr>
          <a:xfrm>
            <a:off x="898625" y="1500174"/>
            <a:ext cx="3244747" cy="252688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14625" y="571500"/>
            <a:ext cx="3643313" cy="1000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Здоровьесберегающие технологии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фото от ольги эдуардовны\DSC02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394157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P1140001.JPG"/>
          <p:cNvPicPr>
            <a:picLocks noChangeAspect="1" noChangeArrowheads="1"/>
          </p:cNvPicPr>
          <p:nvPr/>
        </p:nvPicPr>
        <p:blipFill>
          <a:blip r:embed="rId3" cstate="print"/>
          <a:srcRect l="14553" t="32764" b="5712"/>
          <a:stretch>
            <a:fillRect/>
          </a:stretch>
        </p:blipFill>
        <p:spPr bwMode="auto">
          <a:xfrm>
            <a:off x="4500562" y="1785926"/>
            <a:ext cx="421484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P1140195.JPG"/>
          <p:cNvPicPr>
            <a:picLocks noChangeAspect="1" noChangeArrowheads="1"/>
          </p:cNvPicPr>
          <p:nvPr/>
        </p:nvPicPr>
        <p:blipFill>
          <a:blip r:embed="rId4" cstate="print"/>
          <a:srcRect t="11841"/>
          <a:stretch>
            <a:fillRect/>
          </a:stretch>
        </p:blipFill>
        <p:spPr bwMode="auto">
          <a:xfrm>
            <a:off x="635489" y="4143380"/>
            <a:ext cx="376947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0_3028.jpg"/>
          <p:cNvPicPr>
            <a:picLocks noChangeAspect="1"/>
          </p:cNvPicPr>
          <p:nvPr/>
        </p:nvPicPr>
        <p:blipFill>
          <a:blip r:embed="rId5" cstate="print"/>
          <a:srcRect b="22807"/>
          <a:stretch>
            <a:fillRect/>
          </a:stretch>
        </p:blipFill>
        <p:spPr>
          <a:xfrm>
            <a:off x="4571999" y="4143380"/>
            <a:ext cx="419535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14438" y="3857625"/>
            <a:ext cx="6929437" cy="25717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Результативность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дети стали менее подвержены болезням;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умеют делать точечный массаж, пальчиковую гимнастику; знают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умеют выполнять упражнения с шариками Су-джок, дыхательную гимнастику; повысились знания по валеологии; дети стали более закалёнными и выносливыми; родители стали более активно уделять внимание здоровому образу жизни.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4" name="Рисунок 3" descr="P1180040.JPG"/>
          <p:cNvPicPr>
            <a:picLocks noChangeAspect="1"/>
          </p:cNvPicPr>
          <p:nvPr/>
        </p:nvPicPr>
        <p:blipFill>
          <a:blip r:embed="rId2" cstate="print"/>
          <a:srcRect t="18841" r="8695"/>
          <a:stretch>
            <a:fillRect/>
          </a:stretch>
        </p:blipFill>
        <p:spPr>
          <a:xfrm>
            <a:off x="4572000" y="642918"/>
            <a:ext cx="421487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381002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643188" y="642938"/>
            <a:ext cx="3643312" cy="1000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Технология проектирования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1160340.JPG"/>
          <p:cNvPicPr>
            <a:picLocks noChangeAspect="1"/>
          </p:cNvPicPr>
          <p:nvPr/>
        </p:nvPicPr>
        <p:blipFill>
          <a:blip r:embed="rId2" cstate="print"/>
          <a:srcRect t="9375"/>
          <a:stretch>
            <a:fillRect/>
          </a:stretch>
        </p:blipFill>
        <p:spPr>
          <a:xfrm>
            <a:off x="5000628" y="4143380"/>
            <a:ext cx="3071834" cy="208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1160377.JPG"/>
          <p:cNvPicPr>
            <a:picLocks noChangeAspect="1"/>
          </p:cNvPicPr>
          <p:nvPr/>
        </p:nvPicPr>
        <p:blipFill>
          <a:blip r:embed="rId3" cstate="print"/>
          <a:srcRect l="3906" t="14583"/>
          <a:stretch>
            <a:fillRect/>
          </a:stretch>
        </p:blipFill>
        <p:spPr>
          <a:xfrm>
            <a:off x="857224" y="4167192"/>
            <a:ext cx="3143272" cy="2095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1160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785925"/>
            <a:ext cx="2928958" cy="219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P1060506.JPG"/>
          <p:cNvPicPr>
            <a:picLocks noChangeAspect="1"/>
          </p:cNvPicPr>
          <p:nvPr/>
        </p:nvPicPr>
        <p:blipFill>
          <a:blip r:embed="rId5" cstate="print"/>
          <a:srcRect l="12500" b="12500"/>
          <a:stretch>
            <a:fillRect/>
          </a:stretch>
        </p:blipFill>
        <p:spPr>
          <a:xfrm>
            <a:off x="857224" y="1714488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8" name="TextBox 17"/>
          <p:cNvSpPr txBox="1">
            <a:spLocks noChangeArrowheads="1"/>
          </p:cNvSpPr>
          <p:nvPr/>
        </p:nvSpPr>
        <p:spPr bwMode="auto">
          <a:xfrm>
            <a:off x="428625" y="6143625"/>
            <a:ext cx="425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имей 100 рублей, а имей 100 друзей.</a:t>
            </a:r>
          </a:p>
        </p:txBody>
      </p:sp>
      <p:sp>
        <p:nvSpPr>
          <p:cNvPr id="28679" name="TextBox 18"/>
          <p:cNvSpPr txBox="1">
            <a:spLocks noChangeArrowheads="1"/>
          </p:cNvSpPr>
          <p:nvPr/>
        </p:nvSpPr>
        <p:spPr bwMode="auto">
          <a:xfrm>
            <a:off x="4786313" y="6143625"/>
            <a:ext cx="3511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гостях у группы «Солнышки».</a:t>
            </a:r>
          </a:p>
        </p:txBody>
      </p:sp>
      <p:sp>
        <p:nvSpPr>
          <p:cNvPr id="28680" name="TextBox 20"/>
          <p:cNvSpPr txBox="1">
            <a:spLocks noChangeArrowheads="1"/>
          </p:cNvSpPr>
          <p:nvPr/>
        </p:nvSpPr>
        <p:spPr bwMode="auto">
          <a:xfrm>
            <a:off x="1571625" y="3857625"/>
            <a:ext cx="5999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Реализация проекта «Волшебный мир общения».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071938" y="3786188"/>
            <a:ext cx="4500562" cy="2857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Результативность: дети стали эмоцио-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нально отзывчивее, используют вербальные и невербальные средства общения; владеют диалогической речью и конструктивными способами взаимо-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действия с детьми и взрослыми; повысился уровень педагогической культуры родителей, улучшились отношения между родителями и детьми в семье.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P1160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642917"/>
            <a:ext cx="3643338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1160765.JPG"/>
          <p:cNvPicPr>
            <a:picLocks noChangeAspect="1"/>
          </p:cNvPicPr>
          <p:nvPr/>
        </p:nvPicPr>
        <p:blipFill>
          <a:blip r:embed="rId3" cstate="print"/>
          <a:srcRect t="8333" r="41406" b="10416"/>
          <a:stretch>
            <a:fillRect/>
          </a:stretch>
        </p:blipFill>
        <p:spPr>
          <a:xfrm>
            <a:off x="714348" y="3786190"/>
            <a:ext cx="2500330" cy="260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11607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097" y="642918"/>
            <a:ext cx="3595681" cy="269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1" name="TextBox 10"/>
          <p:cNvSpPr txBox="1">
            <a:spLocks noChangeArrowheads="1"/>
          </p:cNvSpPr>
          <p:nvPr/>
        </p:nvSpPr>
        <p:spPr bwMode="auto">
          <a:xfrm>
            <a:off x="5429250" y="3357563"/>
            <a:ext cx="2420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Экологическая неделя.</a:t>
            </a:r>
          </a:p>
        </p:txBody>
      </p:sp>
      <p:sp>
        <p:nvSpPr>
          <p:cNvPr id="29702" name="TextBox 11"/>
          <p:cNvSpPr txBox="1">
            <a:spLocks noChangeArrowheads="1"/>
          </p:cNvSpPr>
          <p:nvPr/>
        </p:nvSpPr>
        <p:spPr bwMode="auto">
          <a:xfrm>
            <a:off x="285750" y="3357563"/>
            <a:ext cx="3870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Неделя  правил дорожного движения.</a:t>
            </a:r>
          </a:p>
        </p:txBody>
      </p:sp>
      <p:sp>
        <p:nvSpPr>
          <p:cNvPr id="29703" name="TextBox 12"/>
          <p:cNvSpPr txBox="1">
            <a:spLocks noChangeArrowheads="1"/>
          </p:cNvSpPr>
          <p:nvPr/>
        </p:nvSpPr>
        <p:spPr bwMode="auto">
          <a:xfrm>
            <a:off x="857250" y="6286500"/>
            <a:ext cx="2135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Неделя добрых дел.</a:t>
            </a:r>
          </a:p>
        </p:txBody>
      </p:sp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2500313" y="214313"/>
            <a:ext cx="3554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летнего проекта.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287" t="10000" r="28889" b="32900"/>
          <a:stretch>
            <a:fillRect/>
          </a:stretch>
        </p:blipFill>
        <p:spPr bwMode="auto">
          <a:xfrm>
            <a:off x="2857488" y="3643314"/>
            <a:ext cx="3550563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2714625" y="857250"/>
            <a:ext cx="3643313" cy="1000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Направления в компьютерной технологии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500188" y="2571750"/>
            <a:ext cx="3000375" cy="14287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Просмотр тематических фотографий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86438" y="4286250"/>
            <a:ext cx="3000375" cy="14287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расширения кругозора через слайд-шоу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00063" y="4357688"/>
            <a:ext cx="3000375" cy="14287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Просмотр тематических видеосюжетов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>
            <a:stCxn id="2" idx="3"/>
            <a:endCxn id="5" idx="0"/>
          </p:cNvCxnSpPr>
          <p:nvPr/>
        </p:nvCxnSpPr>
        <p:spPr>
          <a:xfrm rot="5400000">
            <a:off x="2693987" y="2017713"/>
            <a:ext cx="860425" cy="24765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" idx="5"/>
          </p:cNvCxnSpPr>
          <p:nvPr/>
        </p:nvCxnSpPr>
        <p:spPr>
          <a:xfrm rot="16200000" flipH="1">
            <a:off x="5625306" y="1910557"/>
            <a:ext cx="860425" cy="461962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4643438" y="2571750"/>
            <a:ext cx="3000375" cy="14287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 экспериментов с использованием презентаций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hape 22"/>
          <p:cNvCxnSpPr>
            <a:stCxn id="2" idx="2"/>
            <a:endCxn id="10" idx="1"/>
          </p:cNvCxnSpPr>
          <p:nvPr/>
        </p:nvCxnSpPr>
        <p:spPr>
          <a:xfrm rot="10800000" flipV="1">
            <a:off x="939800" y="1357313"/>
            <a:ext cx="1774825" cy="3209925"/>
          </a:xfrm>
          <a:prstGeom prst="bentConnector2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hape 25"/>
          <p:cNvCxnSpPr>
            <a:stCxn id="2" idx="6"/>
            <a:endCxn id="9" idx="7"/>
          </p:cNvCxnSpPr>
          <p:nvPr/>
        </p:nvCxnSpPr>
        <p:spPr>
          <a:xfrm>
            <a:off x="6357938" y="1357313"/>
            <a:ext cx="1989137" cy="3138487"/>
          </a:xfrm>
          <a:prstGeom prst="bentConnector2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3000" y="2286000"/>
            <a:ext cx="2071688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Самообразование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4563" y="3714750"/>
            <a:ext cx="200025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Работа с интернет - сайтами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50" y="5214938"/>
            <a:ext cx="200025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Участие в ГМО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13" y="5214938"/>
            <a:ext cx="200025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Участие в конференциях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00813" y="5214938"/>
            <a:ext cx="200025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Работа в творческой группе ДОУ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625" y="3714750"/>
            <a:ext cx="2143125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Компьютеризация образовательной	 деятельности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00750" y="2286000"/>
            <a:ext cx="200025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Курсы повышения квалификации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1875" y="2286000"/>
            <a:ext cx="200025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Посещение открытых показов коллег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00125" y="714375"/>
            <a:ext cx="7358063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Составляющие моей методической работы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000625" y="1571625"/>
            <a:ext cx="3286125" cy="32146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Верстакова Ольга 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Александровна,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первой 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Категории.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лет</a:t>
            </a: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</p:txBody>
      </p:sp>
      <p:pic>
        <p:nvPicPr>
          <p:cNvPr id="4" name="Рисунок 3" descr="P1150416.JPG"/>
          <p:cNvPicPr>
            <a:picLocks noChangeAspect="1"/>
          </p:cNvPicPr>
          <p:nvPr/>
        </p:nvPicPr>
        <p:blipFill>
          <a:blip r:embed="rId2" cstate="print"/>
          <a:srcRect l="20312" r="24219" b="9375"/>
          <a:stretch>
            <a:fillRect/>
          </a:stretch>
        </p:blipFill>
        <p:spPr>
          <a:xfrm>
            <a:off x="428596" y="571480"/>
            <a:ext cx="425591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40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786190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1140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4000504"/>
            <a:ext cx="3238490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P1140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928670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Foto\Игра.Опыт.Праздник.сентябрь2014\P11701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000108"/>
            <a:ext cx="3359517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3143250" y="500063"/>
            <a:ext cx="2489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Зонирование в группе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928688" y="3357563"/>
            <a:ext cx="300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5286375" y="3286125"/>
            <a:ext cx="3071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onstantia" pitchFamily="18" charset="0"/>
              </a:rPr>
              <a:t>Экспериментальная зона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1000125" y="6215063"/>
            <a:ext cx="2830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Экологический уголок</a:t>
            </a:r>
          </a:p>
        </p:txBody>
      </p:sp>
      <p:sp>
        <p:nvSpPr>
          <p:cNvPr id="32777" name="TextBox 9"/>
          <p:cNvSpPr txBox="1">
            <a:spLocks noChangeArrowheads="1"/>
          </p:cNvSpPr>
          <p:nvPr/>
        </p:nvSpPr>
        <p:spPr bwMode="auto">
          <a:xfrm>
            <a:off x="5286375" y="6286500"/>
            <a:ext cx="3667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 </a:t>
            </a:r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дежурства по столовой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фото от ольги эдуардовны\IMG_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3714776" cy="274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6" descr="P1140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928670"/>
            <a:ext cx="3714777" cy="29327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48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000504"/>
            <a:ext cx="3571900" cy="267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48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4000504"/>
            <a:ext cx="3571868" cy="267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2000250" y="500063"/>
            <a:ext cx="4984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Вернисаж - выставки по тематике недели</a:t>
            </a:r>
          </a:p>
        </p:txBody>
      </p:sp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2500313" y="3714750"/>
            <a:ext cx="3508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сюжетно-ролевых игр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3367"/>
          <a:stretch>
            <a:fillRect/>
          </a:stretch>
        </p:blipFill>
        <p:spPr bwMode="auto">
          <a:xfrm>
            <a:off x="857224" y="428604"/>
            <a:ext cx="3871753" cy="2515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фото от ольги эдуардовны\IMG_1631.JPG"/>
          <p:cNvPicPr>
            <a:picLocks noChangeAspect="1" noChangeArrowheads="1"/>
          </p:cNvPicPr>
          <p:nvPr/>
        </p:nvPicPr>
        <p:blipFill>
          <a:blip r:embed="rId3" cstate="print"/>
          <a:srcRect r="8471" b="9116"/>
          <a:stretch>
            <a:fillRect/>
          </a:stretch>
        </p:blipFill>
        <p:spPr bwMode="auto">
          <a:xfrm>
            <a:off x="4714875" y="357166"/>
            <a:ext cx="345351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Foto\Игра магазин 2.3 группы\P1160319.JPG"/>
          <p:cNvPicPr>
            <a:picLocks noChangeAspect="1" noChangeArrowheads="1"/>
          </p:cNvPicPr>
          <p:nvPr/>
        </p:nvPicPr>
        <p:blipFill>
          <a:blip r:embed="rId4" cstate="print"/>
          <a:srcRect l="9177" t="18987" r="10127" b="11392"/>
          <a:stretch>
            <a:fillRect/>
          </a:stretch>
        </p:blipFill>
        <p:spPr bwMode="auto">
          <a:xfrm>
            <a:off x="857224" y="3286124"/>
            <a:ext cx="3929090" cy="2542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1071563" y="2928938"/>
            <a:ext cx="3938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патриотического воспитания</a:t>
            </a:r>
          </a:p>
        </p:txBody>
      </p:sp>
      <p:pic>
        <p:nvPicPr>
          <p:cNvPr id="6" name="Рисунок 5" descr="P11406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89" y="3321843"/>
            <a:ext cx="3381399" cy="253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5572125" y="2928938"/>
            <a:ext cx="2043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Театральная зона</a:t>
            </a:r>
          </a:p>
        </p:txBody>
      </p:sp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901700" y="5786438"/>
            <a:ext cx="3933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здоровья, персонажи 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программы Лазарева «Здравствуй»</a:t>
            </a:r>
          </a:p>
        </p:txBody>
      </p:sp>
      <p:sp>
        <p:nvSpPr>
          <p:cNvPr id="34824" name="TextBox 8"/>
          <p:cNvSpPr txBox="1">
            <a:spLocks noChangeArrowheads="1"/>
          </p:cNvSpPr>
          <p:nvPr/>
        </p:nvSpPr>
        <p:spPr bwMode="auto">
          <a:xfrm>
            <a:off x="4929188" y="5929313"/>
            <a:ext cx="3902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Любимая место– дерево поощрений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57188" y="928688"/>
            <a:ext cx="4357687" cy="54292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 descr="P1160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3571876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571500" y="1071563"/>
            <a:ext cx="3781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Дети – это кладезь творчества!</a:t>
            </a: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500063" y="1428750"/>
            <a:ext cx="42037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Принимали участие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В городском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фестивале «Перезвоны новолетия»,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Дипломы первой степени. 2015,2016 гг.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краевой акции «Коробка храбрости»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помощь онкологически больным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детям. 2014г.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городском конкурсе «Умники и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умницы»,Дипломы третьей степени.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2011, 2016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городской акции «Прокорми птиц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зимой».2013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городском конкурсе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«Оригами», 2012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городском конкурсе рисунков 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«Зимняя сказка». 2014 г.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«Здравиаде» - детских играх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здоровья. 2011 – 2016 гг.</a:t>
            </a:r>
          </a:p>
        </p:txBody>
      </p:sp>
      <p:pic>
        <p:nvPicPr>
          <p:cNvPr id="13" name="Рисунок 12" descr="IMG_4869.JPG"/>
          <p:cNvPicPr>
            <a:picLocks noChangeAspect="1"/>
          </p:cNvPicPr>
          <p:nvPr/>
        </p:nvPicPr>
        <p:blipFill>
          <a:blip r:embed="rId3" cstate="print"/>
          <a:srcRect l="10937" t="16015"/>
          <a:stretch>
            <a:fillRect/>
          </a:stretch>
        </p:blipFill>
        <p:spPr>
          <a:xfrm>
            <a:off x="4844794" y="928671"/>
            <a:ext cx="397727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1209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342900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4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429000"/>
            <a:ext cx="396481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1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785794"/>
            <a:ext cx="353618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500" y="642938"/>
            <a:ext cx="4214813" cy="25717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Активное участие группа принимала в озеленении территории детского сада, в возложении венка на Площади Победы и в «Здравиаде» - ежегодных детских играх здоровья.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6"/>
          <p:cNvSpPr txBox="1">
            <a:spLocks noChangeArrowheads="1"/>
          </p:cNvSpPr>
          <p:nvPr/>
        </p:nvSpPr>
        <p:spPr bwMode="auto">
          <a:xfrm>
            <a:off x="642938" y="357188"/>
            <a:ext cx="79200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успешной социализации детей проводим совместные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праздники, выставки, развлечения с различными организациями 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города: Клуб «Юность», городской музей, театр кукол, 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музыкальная школа. </a:t>
            </a:r>
          </a:p>
        </p:txBody>
      </p:sp>
      <p:pic>
        <p:nvPicPr>
          <p:cNvPr id="8" name="Рисунок 7" descr="IMG_0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714488"/>
            <a:ext cx="3214710" cy="241103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1861.JPG"/>
          <p:cNvPicPr>
            <a:picLocks noChangeAspect="1"/>
          </p:cNvPicPr>
          <p:nvPr/>
        </p:nvPicPr>
        <p:blipFill>
          <a:blip r:embed="rId3" cstate="print"/>
          <a:srcRect l="6250" t="12500" r="11718" b="16666"/>
          <a:stretch>
            <a:fillRect/>
          </a:stretch>
        </p:blipFill>
        <p:spPr>
          <a:xfrm>
            <a:off x="4571999" y="1714488"/>
            <a:ext cx="3529877" cy="228601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566.jpg"/>
          <p:cNvPicPr>
            <a:picLocks noChangeAspect="1"/>
          </p:cNvPicPr>
          <p:nvPr/>
        </p:nvPicPr>
        <p:blipFill>
          <a:blip r:embed="rId4" cstate="print"/>
          <a:srcRect l="4687" t="3125" r="4687" b="13541"/>
          <a:stretch>
            <a:fillRect/>
          </a:stretch>
        </p:blipFill>
        <p:spPr>
          <a:xfrm>
            <a:off x="1142976" y="4143380"/>
            <a:ext cx="3107552" cy="214314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847.jpg"/>
          <p:cNvPicPr>
            <a:picLocks noChangeAspect="1"/>
          </p:cNvPicPr>
          <p:nvPr/>
        </p:nvPicPr>
        <p:blipFill>
          <a:blip r:embed="rId5" cstate="print"/>
          <a:srcRect b="16666"/>
          <a:stretch>
            <a:fillRect/>
          </a:stretch>
        </p:blipFill>
        <p:spPr>
          <a:xfrm>
            <a:off x="4571999" y="4071942"/>
            <a:ext cx="3543285" cy="221457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00063" y="642938"/>
            <a:ext cx="4357687" cy="25717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500063" y="714375"/>
            <a:ext cx="44418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Процесс воспитания и развития </a:t>
            </a:r>
          </a:p>
          <a:p>
            <a:pPr algn="ctr"/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 бы не полным, если бы в него</a:t>
            </a:r>
          </a:p>
          <a:p>
            <a:pPr algn="ctr"/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активно не включились родители.</a:t>
            </a:r>
          </a:p>
          <a:p>
            <a:pPr algn="ctr"/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Они с большим интересом участвуют в</a:t>
            </a:r>
          </a:p>
          <a:p>
            <a:pPr algn="ctr"/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мастер-классах, открытых представлениях </a:t>
            </a:r>
          </a:p>
          <a:p>
            <a:pPr algn="ctr"/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образовательной деятельности, праздни -</a:t>
            </a:r>
          </a:p>
          <a:p>
            <a:pPr algn="ctr"/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ках и развлечениях с привлечением </a:t>
            </a:r>
          </a:p>
          <a:p>
            <a:pPr algn="ctr"/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специалистов ДОУ.</a:t>
            </a:r>
          </a:p>
        </p:txBody>
      </p:sp>
      <p:pic>
        <p:nvPicPr>
          <p:cNvPr id="1026" name="Picture 2" descr="D:\Foto\ Группа 3 Детский сад лето 2014\Мастер-класс творческий 2014\P1160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500042"/>
            <a:ext cx="3571932" cy="299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4643438" y="3357563"/>
            <a:ext cx="4262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Мастер-класс «Осьминоги из помпонов».</a:t>
            </a:r>
          </a:p>
        </p:txBody>
      </p:sp>
      <p:pic>
        <p:nvPicPr>
          <p:cNvPr id="1027" name="Picture 3" descr="D:\Foto\ Группа 3 Детский сад лето 2014\Мастер-класс прически лето 2014\P1160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714752"/>
            <a:ext cx="3643338" cy="255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5357813" y="6215063"/>
            <a:ext cx="292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Мастер-класс по причёскам</a:t>
            </a:r>
          </a:p>
        </p:txBody>
      </p:sp>
      <p:pic>
        <p:nvPicPr>
          <p:cNvPr id="1028" name="Picture 4" descr="D:\По работе Оля\детский сад 65\P1170910.JPG"/>
          <p:cNvPicPr>
            <a:picLocks noChangeAspect="1" noChangeArrowheads="1"/>
          </p:cNvPicPr>
          <p:nvPr/>
        </p:nvPicPr>
        <p:blipFill>
          <a:blip r:embed="rId4" cstate="print"/>
          <a:srcRect l="30486" t="5917" b="21110"/>
          <a:stretch>
            <a:fillRect/>
          </a:stretch>
        </p:blipFill>
        <p:spPr bwMode="auto">
          <a:xfrm>
            <a:off x="1071538" y="3571876"/>
            <a:ext cx="335758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1214438" y="6215063"/>
            <a:ext cx="3228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</a:t>
            </a:r>
            <a:r>
              <a:rPr lang="ru-RU">
                <a:solidFill>
                  <a:schemeClr val="bg1"/>
                </a:solidFill>
                <a:latin typeface="Constantia" pitchFamily="18" charset="0"/>
              </a:rPr>
              <a:t>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60154.JPG"/>
          <p:cNvPicPr>
            <a:picLocks noChangeAspect="1"/>
          </p:cNvPicPr>
          <p:nvPr/>
        </p:nvPicPr>
        <p:blipFill>
          <a:blip r:embed="rId2" cstate="print"/>
          <a:srcRect t="21371"/>
          <a:stretch>
            <a:fillRect/>
          </a:stretch>
        </p:blipFill>
        <p:spPr>
          <a:xfrm>
            <a:off x="1785918" y="1785926"/>
            <a:ext cx="5572164" cy="3285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вал 2"/>
          <p:cNvSpPr/>
          <p:nvPr/>
        </p:nvSpPr>
        <p:spPr>
          <a:xfrm>
            <a:off x="2643188" y="571500"/>
            <a:ext cx="3786187" cy="12144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Благодарю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714625" y="5072063"/>
            <a:ext cx="3786188" cy="1214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просмотр!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5813" y="714375"/>
            <a:ext cx="3686175" cy="48672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Моё педагогическое кредо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ребёнок, как прозрачный сосуд, который собирает в себя знания по капле из разных областей, и моя задача сделать эти капли разноцветными и бережно вложить их в сосуд, чтобы он светился радостью и позитивом.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106052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7509" t="7685" r="7047" b="7685"/>
          <a:stretch>
            <a:fillRect/>
          </a:stretch>
        </p:blipFill>
        <p:spPr>
          <a:xfrm rot="5400000">
            <a:off x="4143375" y="1428750"/>
            <a:ext cx="5000625" cy="3714750"/>
          </a:xfrm>
          <a:prstGeom prst="roundRect">
            <a:avLst/>
          </a:prstGeom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43188" y="357188"/>
            <a:ext cx="4000500" cy="7762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Мои увлечения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P116067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9783" r="11955"/>
          <a:stretch>
            <a:fillRect/>
          </a:stretch>
        </p:blipFill>
        <p:spPr>
          <a:xfrm rot="5400000">
            <a:off x="6811866" y="4403844"/>
            <a:ext cx="2214577" cy="2122277"/>
          </a:xfrm>
          <a:prstGeom prst="roundRect">
            <a:avLst/>
          </a:prstGeom>
          <a:effectLst>
            <a:softEdge rad="112500"/>
          </a:effectLst>
        </p:spPr>
      </p:pic>
      <p:pic>
        <p:nvPicPr>
          <p:cNvPr id="4" name="Рисунок 3" descr="CAM00028.jpg"/>
          <p:cNvPicPr>
            <a:picLocks noChangeAspect="1"/>
          </p:cNvPicPr>
          <p:nvPr/>
        </p:nvPicPr>
        <p:blipFill>
          <a:blip r:embed="rId3" cstate="print"/>
          <a:srcRect l="16666" t="26041" r="8333" b="13542"/>
          <a:stretch>
            <a:fillRect/>
          </a:stretch>
        </p:blipFill>
        <p:spPr>
          <a:xfrm>
            <a:off x="5000628" y="4429132"/>
            <a:ext cx="1914046" cy="205582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AM002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1785926"/>
            <a:ext cx="2286016" cy="171451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02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2330" y="2357430"/>
            <a:ext cx="1738325" cy="135732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5500688" y="1143000"/>
            <a:ext cx="3357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Выращиваю цветы.</a:t>
            </a: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5429250" y="3857625"/>
            <a:ext cx="300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Constantia" pitchFamily="18" charset="0"/>
              </a:rPr>
              <a:t>Создаю причёски.</a:t>
            </a:r>
          </a:p>
        </p:txBody>
      </p:sp>
      <p:pic>
        <p:nvPicPr>
          <p:cNvPr id="10" name="Рисунок 9" descr="CAM00481.jpg"/>
          <p:cNvPicPr>
            <a:picLocks noChangeAspect="1"/>
          </p:cNvPicPr>
          <p:nvPr/>
        </p:nvPicPr>
        <p:blipFill>
          <a:blip r:embed="rId6" cstate="print"/>
          <a:srcRect l="2343" r="8593"/>
          <a:stretch>
            <a:fillRect/>
          </a:stretch>
        </p:blipFill>
        <p:spPr>
          <a:xfrm>
            <a:off x="1214414" y="1714488"/>
            <a:ext cx="2428892" cy="204536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1000125" y="1143000"/>
            <a:ext cx="2813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Вышиваю, вяжу, шью.</a:t>
            </a:r>
          </a:p>
        </p:txBody>
      </p:sp>
      <p:sp>
        <p:nvSpPr>
          <p:cNvPr id="16394" name="TextBox 12"/>
          <p:cNvSpPr txBox="1">
            <a:spLocks noChangeArrowheads="1"/>
          </p:cNvSpPr>
          <p:nvPr/>
        </p:nvSpPr>
        <p:spPr bwMode="auto">
          <a:xfrm>
            <a:off x="1071563" y="3786188"/>
            <a:ext cx="28305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Сочиняю стихи и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увлекаюсь зарубежной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классикой.</a:t>
            </a:r>
          </a:p>
        </p:txBody>
      </p:sp>
      <p:pic>
        <p:nvPicPr>
          <p:cNvPr id="14" name="Рисунок 13" descr="CAM004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711504" y="4432108"/>
            <a:ext cx="1696657" cy="226220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О.А\праздн.осени_13 фото\DSCN0673.JPG"/>
          <p:cNvPicPr>
            <a:picLocks noChangeAspect="1" noChangeArrowheads="1"/>
          </p:cNvPicPr>
          <p:nvPr/>
        </p:nvPicPr>
        <p:blipFill>
          <a:blip r:embed="rId2" cstate="print"/>
          <a:srcRect l="24481" t="46268" r="25692" b="13433"/>
          <a:stretch>
            <a:fillRect/>
          </a:stretch>
        </p:blipFill>
        <p:spPr bwMode="auto">
          <a:xfrm>
            <a:off x="357158" y="714356"/>
            <a:ext cx="421484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F:\для О.А\новый год садик_14\DSCN1107.JPG"/>
          <p:cNvPicPr>
            <a:picLocks noChangeAspect="1" noChangeArrowheads="1"/>
          </p:cNvPicPr>
          <p:nvPr/>
        </p:nvPicPr>
        <p:blipFill>
          <a:blip r:embed="rId3" cstate="print"/>
          <a:srcRect t="9836" r="42827"/>
          <a:stretch>
            <a:fillRect/>
          </a:stretch>
        </p:blipFill>
        <p:spPr bwMode="auto">
          <a:xfrm>
            <a:off x="4857752" y="1714488"/>
            <a:ext cx="3786214" cy="447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для О.А\DSCN0330.JPG"/>
          <p:cNvPicPr>
            <a:picLocks noChangeAspect="1" noChangeArrowheads="1"/>
          </p:cNvPicPr>
          <p:nvPr/>
        </p:nvPicPr>
        <p:blipFill>
          <a:blip r:embed="rId4" cstate="print"/>
          <a:srcRect t="10876"/>
          <a:stretch>
            <a:fillRect/>
          </a:stretch>
        </p:blipFill>
        <p:spPr bwMode="auto">
          <a:xfrm>
            <a:off x="500034" y="3572270"/>
            <a:ext cx="4000528" cy="267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4556125" y="714375"/>
            <a:ext cx="4587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работе я очень разная, </a:t>
            </a:r>
          </a:p>
          <a:p>
            <a:pPr algn="ctr"/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создающая волшебство для детей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0" y="3214688"/>
            <a:ext cx="4730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Праздник Осени – развлечение с родителями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1214438" y="6143625"/>
            <a:ext cx="2690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рождение у ребёнка</a:t>
            </a: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4500563" y="6143625"/>
            <a:ext cx="4310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Старый Новый год в группе 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642938" y="714375"/>
            <a:ext cx="8143875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Мои награды: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Сертификат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представление на педагогическом совете стендового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доклада по теме «Изучение национальностей через непосредственное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взаимодействие детей, родителей и воспитателей».  2011-2012 уч.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Сертификат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распространение собственного опыта среди коллег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рамках творческой недели педагогов МКДОУ, представление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Непосредственно образовательной деятельности с детьми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подготовительной группы по теме «Такие разные часы». 2011-2012 уч.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активное участие в Здравиада – детских играх здоровья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детского сада №65 «Дельфин», за формирование у детей традиции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народной культуры. 2012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участие в фестивале «Калейдоскоп педагогических идей»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представлением совместной образовательной деятельности с детьми,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направленной и на познавательно-речевое развитие. 2012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Почётная грамота 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связи с Днём дошкольного работника за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многолетний труд и высокий профессионализм в деле воспитания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Дошкольников. 2012 г.</a:t>
            </a:r>
          </a:p>
          <a:p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571500" y="571500"/>
            <a:ext cx="820261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Благодарность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высокий профессионализм и добросовестный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 по успешному обучению и воспитанию детей дошкольного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возраста. 2013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добросовестный труд, педагогическое мастерство,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высокий профессионализм в деле воспитания и оздоровления детей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дошкольного возраста и в связи с «Днём дошкольного работника».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2013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активную инновационную деятельность и профессионализм.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2014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участие во Всероссийском педагогическом конкурсе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«Педагогический проект» из Центра дистанционного образования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«Прояви себя». 2014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победителя в номинации «За яркую индивидуальность и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образность прочтения стихотворения» в городском конкурсе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Авторских стихов «Город мечты». Январь, 2014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участника городской выставки мастеров декоративно –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Прикладного искусства и художников – любителей работников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 «Русь мастеровая». 2014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785813" y="1143000"/>
            <a:ext cx="762476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добросовестный труд, педагогическое мастерство,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высокий профессионализм в деле воспитания и оздоровления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 дошкольного возраста. 2014 г.</a:t>
            </a: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Благодарность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  родителей, заверенная начальником Отдела 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 Администрации ЗАТО г. Железногорска Титовой Е. В.</a:t>
            </a:r>
          </a:p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Июнь, 2013 г.</a:t>
            </a:r>
          </a:p>
          <a:p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Самая большая</a:t>
            </a:r>
            <a:endParaRPr lang="en-US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награда в моей</a:t>
            </a:r>
            <a:endParaRPr lang="en-US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жизни – это </a:t>
            </a:r>
            <a:endParaRPr lang="en-US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любимая дочка</a:t>
            </a:r>
            <a:endParaRPr lang="en-US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сын.</a:t>
            </a:r>
          </a:p>
        </p:txBody>
      </p:sp>
      <p:pic>
        <p:nvPicPr>
          <p:cNvPr id="8" name="Рисунок 7" descr="CAM00369.jpg"/>
          <p:cNvPicPr>
            <a:picLocks noChangeAspect="1"/>
          </p:cNvPicPr>
          <p:nvPr/>
        </p:nvPicPr>
        <p:blipFill>
          <a:blip r:embed="rId2" cstate="print"/>
          <a:srcRect l="20702" t="32292" r="41016" b="9375"/>
          <a:stretch>
            <a:fillRect/>
          </a:stretch>
        </p:blipFill>
        <p:spPr>
          <a:xfrm>
            <a:off x="3071802" y="3071810"/>
            <a:ext cx="3071834" cy="351066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AM00235.jpg"/>
          <p:cNvPicPr>
            <a:picLocks noChangeAspect="1"/>
          </p:cNvPicPr>
          <p:nvPr/>
        </p:nvPicPr>
        <p:blipFill>
          <a:blip r:embed="rId3" cstate="print"/>
          <a:srcRect l="13889" t="32291" r="23611"/>
          <a:stretch>
            <a:fillRect/>
          </a:stretch>
        </p:blipFill>
        <p:spPr>
          <a:xfrm>
            <a:off x="6215074" y="3000372"/>
            <a:ext cx="2500330" cy="361156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571625" y="1214438"/>
            <a:ext cx="68167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квалификации:</a:t>
            </a:r>
          </a:p>
          <a:p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в  Красноярском краевом институте повышения квалификации работников образования по программе: «Использование ИКТ в ДОУ». (72 часа) 2014 год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678</TotalTime>
  <Words>1080</Words>
  <Application>Microsoft Office PowerPoint</Application>
  <PresentationFormat>Экран (4:3)</PresentationFormat>
  <Paragraphs>199</Paragraphs>
  <Slides>27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Constantia</vt:lpstr>
      <vt:lpstr>Arial</vt:lpstr>
      <vt:lpstr>Calibri</vt:lpstr>
      <vt:lpstr>Wingdings 2</vt:lpstr>
      <vt:lpstr>Times New Roman</vt:lpstr>
      <vt:lpstr>Поток</vt:lpstr>
      <vt:lpstr>Поток</vt:lpstr>
      <vt:lpstr>Слайд 1</vt:lpstr>
      <vt:lpstr>Слайд 2</vt:lpstr>
      <vt:lpstr>Моё педагогическое кредо: ребёнок, как прозрачный сосуд, который собирает в себя знания по капле из разных областей, и моя задача сделать эти капли разноцветными и бережно вложить их в сосуд, чтобы он светился радостью и позитивом.</vt:lpstr>
      <vt:lpstr>Мои увлечения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Оля</dc:creator>
  <cp:lastModifiedBy>НАСТЯ</cp:lastModifiedBy>
  <cp:revision>78</cp:revision>
  <dcterms:created xsi:type="dcterms:W3CDTF">2016-04-18T15:35:49Z</dcterms:created>
  <dcterms:modified xsi:type="dcterms:W3CDTF">2016-08-23T07:04:11Z</dcterms:modified>
</cp:coreProperties>
</file>